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33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338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288" r:id="rId36"/>
    <p:sldId id="293" r:id="rId37"/>
    <p:sldId id="294" r:id="rId38"/>
    <p:sldId id="339" r:id="rId39"/>
    <p:sldId id="296" r:id="rId40"/>
    <p:sldId id="295" r:id="rId41"/>
    <p:sldId id="297" r:id="rId42"/>
    <p:sldId id="298" r:id="rId43"/>
    <p:sldId id="299" r:id="rId44"/>
    <p:sldId id="300" r:id="rId45"/>
    <p:sldId id="302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11" r:id="rId55"/>
    <p:sldId id="309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20" r:id="rId64"/>
    <p:sldId id="319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1" r:id="rId75"/>
    <p:sldId id="330" r:id="rId76"/>
    <p:sldId id="340" r:id="rId77"/>
    <p:sldId id="332" r:id="rId78"/>
    <p:sldId id="341" r:id="rId79"/>
    <p:sldId id="334" r:id="rId80"/>
    <p:sldId id="342" r:id="rId81"/>
    <p:sldId id="333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733"/>
    <a:srgbClr val="FF7C80"/>
    <a:srgbClr val="FF0000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EBCF4-3F54-43BD-B106-0A4083CCC3D9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91085-DF59-47DE-A8EB-A24F82F70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637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9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312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118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9905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45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326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38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112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82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00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31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2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33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05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4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39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60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A213CB9-2B19-4672-B219-3D9300933698}" type="datetimeFigureOut">
              <a:rPr lang="fr-FR" smtClean="0"/>
              <a:t>21/12/2022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D975-CE6A-47A8-AD63-0C116DA96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51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48A7B-F17B-7B3F-8090-3741DDD2D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4966" y="650658"/>
            <a:ext cx="8825658" cy="3329581"/>
          </a:xfrm>
        </p:spPr>
        <p:txBody>
          <a:bodyPr/>
          <a:lstStyle/>
          <a:p>
            <a:r>
              <a:rPr lang="fr-FR" dirty="0"/>
              <a:t>UI / UX design</a:t>
            </a:r>
          </a:p>
        </p:txBody>
      </p:sp>
    </p:spTree>
    <p:extLst>
      <p:ext uri="{BB962C8B-B14F-4D97-AF65-F5344CB8AC3E}">
        <p14:creationId xmlns:p14="http://schemas.microsoft.com/office/powerpoint/2010/main" val="2237727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2DC9-628E-B098-EEDC-24AD11A3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4 - Sondages questions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83300FC7-6D31-00B1-58ED-1D9DE2E4E4F7}"/>
              </a:ext>
            </a:extLst>
          </p:cNvPr>
          <p:cNvSpPr/>
          <p:nvPr/>
        </p:nvSpPr>
        <p:spPr>
          <a:xfrm>
            <a:off x="1526959" y="3457852"/>
            <a:ext cx="825623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95D3666-DC07-2AF6-F680-1BF32F91D906}"/>
              </a:ext>
            </a:extLst>
          </p:cNvPr>
          <p:cNvSpPr txBox="1"/>
          <p:nvPr/>
        </p:nvSpPr>
        <p:spPr>
          <a:xfrm>
            <a:off x="3068714" y="3489487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Privilégier les questions fermés </a:t>
            </a:r>
          </a:p>
        </p:txBody>
      </p:sp>
    </p:spTree>
    <p:extLst>
      <p:ext uri="{BB962C8B-B14F-4D97-AF65-F5344CB8AC3E}">
        <p14:creationId xmlns:p14="http://schemas.microsoft.com/office/powerpoint/2010/main" val="230793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CA4461-AF33-96DE-7E34-EBA14A20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5 -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220176-EA04-7817-41F8-A32750EA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68" y="1853248"/>
            <a:ext cx="6595969" cy="435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2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17B2CC-1996-4D9C-2B93-AF4E4DF0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6 - </a:t>
            </a:r>
            <a:r>
              <a:rPr lang="fr-FR" dirty="0" err="1"/>
              <a:t>Personas</a:t>
            </a:r>
            <a:r>
              <a:rPr lang="fr-FR" dirty="0"/>
              <a:t> 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DE68B85-7CCB-E10A-A2A8-321A1BCC7264}"/>
              </a:ext>
            </a:extLst>
          </p:cNvPr>
          <p:cNvSpPr/>
          <p:nvPr/>
        </p:nvSpPr>
        <p:spPr>
          <a:xfrm>
            <a:off x="1271986" y="3238154"/>
            <a:ext cx="1462335" cy="752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F7B2457-CDB5-8F71-AB88-A66147082927}"/>
              </a:ext>
            </a:extLst>
          </p:cNvPr>
          <p:cNvSpPr txBox="1"/>
          <p:nvPr/>
        </p:nvSpPr>
        <p:spPr>
          <a:xfrm>
            <a:off x="3147136" y="3238154"/>
            <a:ext cx="6502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Créer un archétype utilisateur </a:t>
            </a:r>
          </a:p>
        </p:txBody>
      </p:sp>
    </p:spTree>
    <p:extLst>
      <p:ext uri="{BB962C8B-B14F-4D97-AF65-F5344CB8AC3E}">
        <p14:creationId xmlns:p14="http://schemas.microsoft.com/office/powerpoint/2010/main" val="107607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4B45A01-349A-F3A0-C98E-AA7D4FA8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14" y="675496"/>
            <a:ext cx="7278116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93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516EF-C7A9-DC74-8FEA-7D2EC30A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7 - Tests utilisateur 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9194487-C39D-8D4F-64C3-342D70E1C94D}"/>
              </a:ext>
            </a:extLst>
          </p:cNvPr>
          <p:cNvSpPr/>
          <p:nvPr/>
        </p:nvSpPr>
        <p:spPr>
          <a:xfrm>
            <a:off x="925757" y="5004753"/>
            <a:ext cx="1462335" cy="752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01AFCF-F7FC-7D87-B110-4030D8E3A8DC}"/>
              </a:ext>
            </a:extLst>
          </p:cNvPr>
          <p:cNvSpPr txBox="1"/>
          <p:nvPr/>
        </p:nvSpPr>
        <p:spPr>
          <a:xfrm>
            <a:off x="2907439" y="4765113"/>
            <a:ext cx="6502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Permet de mettre rapidement en évidence les erreurs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486026-75A7-E035-9497-0D6D3EB5D6D7}"/>
              </a:ext>
            </a:extLst>
          </p:cNvPr>
          <p:cNvSpPr txBox="1"/>
          <p:nvPr/>
        </p:nvSpPr>
        <p:spPr>
          <a:xfrm>
            <a:off x="845858" y="1912088"/>
            <a:ext cx="65028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Donner une liste de tâches à effectuer par l’utilisateur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Sélectionner vos utilisateurs en fonction de votre </a:t>
            </a:r>
            <a:r>
              <a:rPr lang="fr-FR" sz="2800" dirty="0" err="1"/>
              <a:t>personas</a:t>
            </a:r>
            <a:r>
              <a:rPr lang="fr-F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804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967F1C-899A-4EF1-9EC0-C7F76223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 – A /B </a:t>
            </a:r>
            <a:r>
              <a:rPr lang="fr-FR" dirty="0" err="1"/>
              <a:t>testing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925CE8-CF08-9E53-E1BB-ACF6DAB8D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36" y="2470168"/>
            <a:ext cx="8946541" cy="2137341"/>
          </a:xfrm>
        </p:spPr>
        <p:txBody>
          <a:bodyPr>
            <a:normAutofit/>
          </a:bodyPr>
          <a:lstStyle/>
          <a:p>
            <a:r>
              <a:rPr lang="fr-FR" dirty="0"/>
              <a:t>Tester deux versions d’une même page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 utiliser avec beaucoup d’utilisateur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19917B6C-17ED-5269-E18C-026CA19323A7}"/>
              </a:ext>
            </a:extLst>
          </p:cNvPr>
          <p:cNvSpPr/>
          <p:nvPr/>
        </p:nvSpPr>
        <p:spPr>
          <a:xfrm>
            <a:off x="869772" y="4759347"/>
            <a:ext cx="1462335" cy="752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48FC12-9B7F-6C68-57BC-8D2A6D5E7BCB}"/>
              </a:ext>
            </a:extLst>
          </p:cNvPr>
          <p:cNvSpPr txBox="1"/>
          <p:nvPr/>
        </p:nvSpPr>
        <p:spPr>
          <a:xfrm>
            <a:off x="2485423" y="4873950"/>
            <a:ext cx="8105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Permet d’optimiser le taux de conversion</a:t>
            </a:r>
          </a:p>
        </p:txBody>
      </p:sp>
    </p:spTree>
    <p:extLst>
      <p:ext uri="{BB962C8B-B14F-4D97-AF65-F5344CB8AC3E}">
        <p14:creationId xmlns:p14="http://schemas.microsoft.com/office/powerpoint/2010/main" val="418848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4281F3-96B1-31EF-D6C3-370B991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0" y="352865"/>
            <a:ext cx="10526036" cy="4873886"/>
          </a:xfrm>
        </p:spPr>
        <p:txBody>
          <a:bodyPr/>
          <a:lstStyle/>
          <a:p>
            <a:r>
              <a:rPr lang="fr-FR" sz="6000" b="1" dirty="0"/>
              <a:t>La </a:t>
            </a:r>
            <a:br>
              <a:rPr lang="fr-FR" sz="6000" b="1" dirty="0"/>
            </a:br>
            <a:br>
              <a:rPr lang="fr-FR" sz="6000" b="1" dirty="0"/>
            </a:br>
            <a:r>
              <a:rPr lang="fr-FR" sz="6000" b="1" dirty="0"/>
              <a:t>	       Psychologie </a:t>
            </a:r>
            <a:br>
              <a:rPr lang="fr-FR" sz="6000" b="1" dirty="0"/>
            </a:br>
            <a:r>
              <a:rPr lang="fr-FR" sz="6000" b="1" dirty="0"/>
              <a:t>					                 																					utilisateur </a:t>
            </a:r>
            <a:br>
              <a:rPr lang="fr-FR" dirty="0"/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DFC807-8861-D5FF-CD2B-CC648167C836}"/>
              </a:ext>
            </a:extLst>
          </p:cNvPr>
          <p:cNvSpPr txBox="1"/>
          <p:nvPr/>
        </p:nvSpPr>
        <p:spPr>
          <a:xfrm>
            <a:off x="2068497" y="6019060"/>
            <a:ext cx="8957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i="1" dirty="0"/>
              <a:t>L’utilisateur à toujours raison ! </a:t>
            </a:r>
          </a:p>
        </p:txBody>
      </p:sp>
    </p:spTree>
    <p:extLst>
      <p:ext uri="{BB962C8B-B14F-4D97-AF65-F5344CB8AC3E}">
        <p14:creationId xmlns:p14="http://schemas.microsoft.com/office/powerpoint/2010/main" val="1374217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6C60F3-7B10-2DD8-24A3-2F9ED709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Deux systèmes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12E3960-AE98-8668-98B0-BF1CFDA30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52" y="1637753"/>
            <a:ext cx="1935525" cy="19355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5AAA9CD-FAA5-EE3D-60CC-BE5129A9D75A}"/>
              </a:ext>
            </a:extLst>
          </p:cNvPr>
          <p:cNvSpPr txBox="1"/>
          <p:nvPr/>
        </p:nvSpPr>
        <p:spPr>
          <a:xfrm>
            <a:off x="1796052" y="3811794"/>
            <a:ext cx="26277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Système 1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Instinctif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Demande peu d’efforts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Réflexion rapide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B40CDA2-E960-73F3-75FF-0CBE9BD80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393" y="1637752"/>
            <a:ext cx="1935525" cy="193552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AED7F8B-E630-4FC7-B403-F30948EDACEC}"/>
              </a:ext>
            </a:extLst>
          </p:cNvPr>
          <p:cNvSpPr txBox="1"/>
          <p:nvPr/>
        </p:nvSpPr>
        <p:spPr>
          <a:xfrm>
            <a:off x="7130249" y="3727626"/>
            <a:ext cx="2741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Système 2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Basé sur l’observation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Demande beaucoup d’efforts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Réflexion lente</a:t>
            </a:r>
          </a:p>
        </p:txBody>
      </p:sp>
    </p:spTree>
    <p:extLst>
      <p:ext uri="{BB962C8B-B14F-4D97-AF65-F5344CB8AC3E}">
        <p14:creationId xmlns:p14="http://schemas.microsoft.com/office/powerpoint/2010/main" val="2691176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17B57F8-0D6E-A78E-76FC-F662E1BC2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72" y="2494487"/>
            <a:ext cx="5685013" cy="1478408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9F2B3507-D45F-E4A3-F54B-8B18D1A8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Système 1</a:t>
            </a:r>
          </a:p>
        </p:txBody>
      </p:sp>
    </p:spTree>
    <p:extLst>
      <p:ext uri="{BB962C8B-B14F-4D97-AF65-F5344CB8AC3E}">
        <p14:creationId xmlns:p14="http://schemas.microsoft.com/office/powerpoint/2010/main" val="27832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3A86FDC-DBCC-7686-34F2-19A8ADB6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1184715"/>
            <a:ext cx="10097375" cy="448856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D08ECD1-D3DA-2040-7E54-A6137731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04" y="79856"/>
            <a:ext cx="9404723" cy="1400530"/>
          </a:xfrm>
        </p:spPr>
        <p:txBody>
          <a:bodyPr/>
          <a:lstStyle/>
          <a:p>
            <a:r>
              <a:rPr lang="fr-FR" dirty="0"/>
              <a:t>Système 2</a:t>
            </a:r>
          </a:p>
        </p:txBody>
      </p:sp>
    </p:spTree>
    <p:extLst>
      <p:ext uri="{BB962C8B-B14F-4D97-AF65-F5344CB8AC3E}">
        <p14:creationId xmlns:p14="http://schemas.microsoft.com/office/powerpoint/2010/main" val="415657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94C91-3588-7065-ACD2-E2996307A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505985"/>
            <a:ext cx="9404723" cy="1400530"/>
          </a:xfrm>
        </p:spPr>
        <p:txBody>
          <a:bodyPr/>
          <a:lstStyle/>
          <a:p>
            <a:r>
              <a:rPr lang="fr-FR" dirty="0"/>
              <a:t>UI /UX design 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092E934-19D9-D9EE-D0CC-1888CB24B48C}"/>
              </a:ext>
            </a:extLst>
          </p:cNvPr>
          <p:cNvSpPr/>
          <p:nvPr/>
        </p:nvSpPr>
        <p:spPr>
          <a:xfrm>
            <a:off x="2885243" y="1376040"/>
            <a:ext cx="5477522" cy="490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2F52A70-5E51-5648-BB05-544E70242F74}"/>
              </a:ext>
            </a:extLst>
          </p:cNvPr>
          <p:cNvSpPr/>
          <p:nvPr/>
        </p:nvSpPr>
        <p:spPr>
          <a:xfrm>
            <a:off x="3710866" y="1767749"/>
            <a:ext cx="4524653" cy="41725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A67A621-2707-173E-E6C6-44D6137EBF5C}"/>
              </a:ext>
            </a:extLst>
          </p:cNvPr>
          <p:cNvSpPr/>
          <p:nvPr/>
        </p:nvSpPr>
        <p:spPr>
          <a:xfrm>
            <a:off x="4785064" y="2192591"/>
            <a:ext cx="3330608" cy="3322822"/>
          </a:xfrm>
          <a:prstGeom prst="ellipse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BA9BD59-EF86-BFF7-3B41-1396D5C733D6}"/>
              </a:ext>
            </a:extLst>
          </p:cNvPr>
          <p:cNvCxnSpPr>
            <a:cxnSpLocks/>
          </p:cNvCxnSpPr>
          <p:nvPr/>
        </p:nvCxnSpPr>
        <p:spPr>
          <a:xfrm>
            <a:off x="1198995" y="2681056"/>
            <a:ext cx="25118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B9604AE-624C-F253-7BC6-BAD151574387}"/>
              </a:ext>
            </a:extLst>
          </p:cNvPr>
          <p:cNvCxnSpPr>
            <a:cxnSpLocks/>
          </p:cNvCxnSpPr>
          <p:nvPr/>
        </p:nvCxnSpPr>
        <p:spPr>
          <a:xfrm>
            <a:off x="1984899" y="4182863"/>
            <a:ext cx="20455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A5ACB36-0F73-B564-1F53-A5558BB8F2E5}"/>
              </a:ext>
            </a:extLst>
          </p:cNvPr>
          <p:cNvCxnSpPr>
            <a:cxnSpLocks/>
          </p:cNvCxnSpPr>
          <p:nvPr/>
        </p:nvCxnSpPr>
        <p:spPr>
          <a:xfrm>
            <a:off x="2292543" y="4832412"/>
            <a:ext cx="34024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D98D26B5-D93C-4072-C2CC-CB87CD5FE3B6}"/>
              </a:ext>
            </a:extLst>
          </p:cNvPr>
          <p:cNvSpPr txBox="1"/>
          <p:nvPr/>
        </p:nvSpPr>
        <p:spPr>
          <a:xfrm>
            <a:off x="674703" y="4634144"/>
            <a:ext cx="1597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utilisateur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DDFA9B8-9D70-4057-CE6D-94553B358A44}"/>
              </a:ext>
            </a:extLst>
          </p:cNvPr>
          <p:cNvSpPr txBox="1"/>
          <p:nvPr/>
        </p:nvSpPr>
        <p:spPr>
          <a:xfrm>
            <a:off x="627009" y="3752971"/>
            <a:ext cx="1597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Expérience utilisateur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FD00836-09BE-907D-A596-2F05460B0E7F}"/>
              </a:ext>
            </a:extLst>
          </p:cNvPr>
          <p:cNvSpPr txBox="1"/>
          <p:nvPr/>
        </p:nvSpPr>
        <p:spPr>
          <a:xfrm>
            <a:off x="386919" y="2229231"/>
            <a:ext cx="1597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Expérience client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B939F7-210A-1DB5-517E-3BC124FD0E3A}"/>
              </a:ext>
            </a:extLst>
          </p:cNvPr>
          <p:cNvSpPr txBox="1"/>
          <p:nvPr/>
        </p:nvSpPr>
        <p:spPr>
          <a:xfrm>
            <a:off x="6356412" y="3669336"/>
            <a:ext cx="93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UI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6F70689-5845-6C94-50BB-51E402F7B01D}"/>
              </a:ext>
            </a:extLst>
          </p:cNvPr>
          <p:cNvSpPr txBox="1"/>
          <p:nvPr/>
        </p:nvSpPr>
        <p:spPr>
          <a:xfrm>
            <a:off x="3971930" y="3669447"/>
            <a:ext cx="78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UX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C9E1F96-D1B4-8942-B80A-D8765B07A228}"/>
              </a:ext>
            </a:extLst>
          </p:cNvPr>
          <p:cNvSpPr txBox="1"/>
          <p:nvPr/>
        </p:nvSpPr>
        <p:spPr>
          <a:xfrm>
            <a:off x="2917143" y="3669336"/>
            <a:ext cx="80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CX</a:t>
            </a:r>
          </a:p>
        </p:txBody>
      </p:sp>
    </p:spTree>
    <p:extLst>
      <p:ext uri="{BB962C8B-B14F-4D97-AF65-F5344CB8AC3E}">
        <p14:creationId xmlns:p14="http://schemas.microsoft.com/office/powerpoint/2010/main" val="3017670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83581-A046-08A4-3248-F42EE7F5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E52A98-C413-3DAC-E55F-CA791C9A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47" y="1479800"/>
            <a:ext cx="8687553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93421D-1CE0-45C5-AF8F-B483DC6D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2C06E40-9FB4-2EFF-8169-2ED5338D1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103" y="1963861"/>
            <a:ext cx="7744964" cy="4195762"/>
          </a:xfrm>
        </p:spPr>
      </p:pic>
    </p:spTree>
    <p:extLst>
      <p:ext uri="{BB962C8B-B14F-4D97-AF65-F5344CB8AC3E}">
        <p14:creationId xmlns:p14="http://schemas.microsoft.com/office/powerpoint/2010/main" val="1122485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4281F3-96B1-31EF-D6C3-370B991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17" y="1826559"/>
            <a:ext cx="10526036" cy="4873886"/>
          </a:xfrm>
        </p:spPr>
        <p:txBody>
          <a:bodyPr/>
          <a:lstStyle/>
          <a:p>
            <a:r>
              <a:rPr lang="fr-FR" sz="6000" b="1" dirty="0"/>
              <a:t>La </a:t>
            </a:r>
            <a:br>
              <a:rPr lang="fr-FR" sz="6000" b="1" dirty="0"/>
            </a:br>
            <a:br>
              <a:rPr lang="fr-FR" sz="6000" b="1" dirty="0"/>
            </a:br>
            <a:r>
              <a:rPr lang="fr-FR" sz="6000" b="1" dirty="0"/>
              <a:t>	       Navigation </a:t>
            </a:r>
            <a:br>
              <a:rPr lang="fr-FR" sz="6000" b="1" dirty="0"/>
            </a:br>
            <a:r>
              <a:rPr lang="fr-FR" sz="6000" b="1" dirty="0"/>
              <a:t>					                 																					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4595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3824C-EFA5-BADF-7223-2D9B2463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objectifs de la navigation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90D199-2592-0190-8038-55E82DFC7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Guider l’utilisateur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Fournir une navigation et un plan du site pertinent pour l’utilisateur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Indiquer à l’utilisateur où il se trouve, et par ou il est passé (</a:t>
            </a:r>
            <a:r>
              <a:rPr lang="fr-FR" dirty="0" err="1"/>
              <a:t>bread</a:t>
            </a:r>
            <a:r>
              <a:rPr lang="fr-FR" dirty="0"/>
              <a:t> </a:t>
            </a:r>
            <a:r>
              <a:rPr lang="fr-FR" dirty="0" err="1"/>
              <a:t>crumbs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Donner un ordre cohérent aux informations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Eviter la surcharge mentale aux utilisateurs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Donner les bonnes informations au bon moment   </a:t>
            </a:r>
          </a:p>
        </p:txBody>
      </p:sp>
    </p:spTree>
    <p:extLst>
      <p:ext uri="{BB962C8B-B14F-4D97-AF65-F5344CB8AC3E}">
        <p14:creationId xmlns:p14="http://schemas.microsoft.com/office/powerpoint/2010/main" val="2797480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4EFD-EB5C-400C-089F-90C3D7C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 </a:t>
            </a:r>
            <a:br>
              <a:rPr lang="fr-FR" dirty="0"/>
            </a:br>
            <a:r>
              <a:rPr lang="fr-FR" i="1" dirty="0"/>
              <a:t>La </a:t>
            </a:r>
            <a:r>
              <a:rPr lang="fr-FR" i="1" dirty="0" err="1"/>
              <a:t>nav</a:t>
            </a:r>
            <a:r>
              <a:rPr lang="fr-FR" i="1" dirty="0"/>
              <a:t> barre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ECC595-48B3-0A75-09F6-D7AA1626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Elle est accessible sur tout le site excepté les tunnels de conversions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C38E32-02E2-60B6-C398-70585A71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14" y="2907062"/>
            <a:ext cx="5468173" cy="28367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82CC62-AD8F-6AE4-1C03-C573D7CC8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07062"/>
            <a:ext cx="5468174" cy="28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5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4EFD-EB5C-400C-089F-90C3D7C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 </a:t>
            </a:r>
            <a:br>
              <a:rPr lang="fr-FR" dirty="0"/>
            </a:br>
            <a:r>
              <a:rPr lang="fr-FR" i="1" dirty="0"/>
              <a:t>La </a:t>
            </a:r>
            <a:r>
              <a:rPr lang="fr-FR" i="1" dirty="0" err="1"/>
              <a:t>nav</a:t>
            </a:r>
            <a:r>
              <a:rPr lang="fr-FR" i="1" dirty="0"/>
              <a:t> barre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ECC595-48B3-0A75-09F6-D7AA1626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Elle est situé sur le haut de la page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02602C-A281-B6B2-1779-8DEA56F1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95" y="2538705"/>
            <a:ext cx="7884236" cy="42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AE634-808F-417E-685C-E1DC938E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 </a:t>
            </a:r>
            <a:br>
              <a:rPr lang="fr-FR" dirty="0"/>
            </a:br>
            <a:r>
              <a:rPr lang="fr-FR" i="1" dirty="0"/>
              <a:t>La </a:t>
            </a:r>
            <a:r>
              <a:rPr lang="fr-FR" i="1" dirty="0" err="1"/>
              <a:t>nav</a:t>
            </a:r>
            <a:r>
              <a:rPr lang="fr-FR" i="1" dirty="0"/>
              <a:t> barre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4DC57F-F090-C4DE-50BA-BE297DADA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Indiquer à l’utilisateur où il se trouve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Mettre en surbrillance l’index dans lequel l’utilisateur se trouve </a:t>
            </a:r>
          </a:p>
          <a:p>
            <a:pPr lvl="1"/>
            <a:r>
              <a:rPr lang="fr-FR" dirty="0"/>
              <a:t>Être clair dans le H1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00F474-B2B5-F012-F94E-1A146FD0D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20" y="4244807"/>
            <a:ext cx="9290747" cy="220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61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4EFD-EB5C-400C-089F-90C3D7C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 </a:t>
            </a:r>
            <a:br>
              <a:rPr lang="fr-FR" dirty="0"/>
            </a:br>
            <a:r>
              <a:rPr lang="fr-FR" i="1" dirty="0"/>
              <a:t>La </a:t>
            </a:r>
            <a:r>
              <a:rPr lang="fr-FR" i="1" dirty="0" err="1"/>
              <a:t>nav</a:t>
            </a:r>
            <a:r>
              <a:rPr lang="fr-FR" i="1" dirty="0"/>
              <a:t> barre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ECC595-48B3-0A75-09F6-D7AA1626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Structurer la mise en page du menu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EAE557-28C1-08A8-1E67-EF4EFA8A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48" y="2504322"/>
            <a:ext cx="7785262" cy="42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47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F33EEE-96C7-4F0D-5246-903EB420D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63A5F8-A3E7-F354-E5D7-755CF7A81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0" y="1249246"/>
            <a:ext cx="10234547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1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4EFD-EB5C-400C-089F-90C3D7C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 </a:t>
            </a:r>
            <a:br>
              <a:rPr lang="fr-FR" dirty="0"/>
            </a:br>
            <a:r>
              <a:rPr lang="fr-FR" i="1" dirty="0"/>
              <a:t>La </a:t>
            </a:r>
            <a:r>
              <a:rPr lang="fr-FR" i="1" dirty="0" err="1"/>
              <a:t>nav</a:t>
            </a:r>
            <a:r>
              <a:rPr lang="fr-FR" i="1" dirty="0"/>
              <a:t> barre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ECC595-48B3-0A75-09F6-D7AA16268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045" y="2626659"/>
            <a:ext cx="8946541" cy="192427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Rendre 95% du site accessible via la </a:t>
            </a:r>
            <a:r>
              <a:rPr lang="fr-FR" dirty="0" err="1"/>
              <a:t>nav</a:t>
            </a:r>
            <a:r>
              <a:rPr lang="fr-FR" dirty="0"/>
              <a:t> barre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Règle des 3 clics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702E167-8961-6B90-E319-76EE58F02485}"/>
              </a:ext>
            </a:extLst>
          </p:cNvPr>
          <p:cNvSpPr/>
          <p:nvPr/>
        </p:nvSpPr>
        <p:spPr>
          <a:xfrm>
            <a:off x="2007595" y="4882717"/>
            <a:ext cx="1376038" cy="54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0D1573-B12D-8FE4-2DB5-D7CE9CCF87FA}"/>
              </a:ext>
            </a:extLst>
          </p:cNvPr>
          <p:cNvSpPr txBox="1"/>
          <p:nvPr/>
        </p:nvSpPr>
        <p:spPr>
          <a:xfrm>
            <a:off x="4287914" y="4882717"/>
            <a:ext cx="5974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Faire des raccourcis vers les pages les plus visités </a:t>
            </a:r>
          </a:p>
        </p:txBody>
      </p:sp>
    </p:spTree>
    <p:extLst>
      <p:ext uri="{BB962C8B-B14F-4D97-AF65-F5344CB8AC3E}">
        <p14:creationId xmlns:p14="http://schemas.microsoft.com/office/powerpoint/2010/main" val="20167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94C91-3588-7065-ACD2-E2996307A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505985"/>
            <a:ext cx="9404723" cy="1400530"/>
          </a:xfrm>
        </p:spPr>
        <p:txBody>
          <a:bodyPr/>
          <a:lstStyle/>
          <a:p>
            <a:r>
              <a:rPr lang="fr-FR" dirty="0"/>
              <a:t>UX design 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092E934-19D9-D9EE-D0CC-1888CB24B48C}"/>
              </a:ext>
            </a:extLst>
          </p:cNvPr>
          <p:cNvSpPr/>
          <p:nvPr/>
        </p:nvSpPr>
        <p:spPr>
          <a:xfrm>
            <a:off x="5610688" y="1349407"/>
            <a:ext cx="5477522" cy="490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2F52A70-5E51-5648-BB05-544E70242F74}"/>
              </a:ext>
            </a:extLst>
          </p:cNvPr>
          <p:cNvSpPr/>
          <p:nvPr/>
        </p:nvSpPr>
        <p:spPr>
          <a:xfrm>
            <a:off x="6483658" y="1707663"/>
            <a:ext cx="4524653" cy="41725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A67A621-2707-173E-E6C6-44D6137EBF5C}"/>
              </a:ext>
            </a:extLst>
          </p:cNvPr>
          <p:cNvSpPr/>
          <p:nvPr/>
        </p:nvSpPr>
        <p:spPr>
          <a:xfrm>
            <a:off x="7557856" y="2132505"/>
            <a:ext cx="3330608" cy="3322822"/>
          </a:xfrm>
          <a:prstGeom prst="ellipse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98D26B5-D93C-4072-C2CC-CB87CD5FE3B6}"/>
              </a:ext>
            </a:extLst>
          </p:cNvPr>
          <p:cNvSpPr txBox="1"/>
          <p:nvPr/>
        </p:nvSpPr>
        <p:spPr>
          <a:xfrm>
            <a:off x="611590" y="2132505"/>
            <a:ext cx="1935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Ergonomie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Lisibilité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Utilisabilité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Vitesse de Chargement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UI Design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B939F7-210A-1DB5-517E-3BC124FD0E3A}"/>
              </a:ext>
            </a:extLst>
          </p:cNvPr>
          <p:cNvSpPr txBox="1"/>
          <p:nvPr/>
        </p:nvSpPr>
        <p:spPr>
          <a:xfrm>
            <a:off x="9129204" y="3609250"/>
            <a:ext cx="93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UI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6F70689-5845-6C94-50BB-51E402F7B01D}"/>
              </a:ext>
            </a:extLst>
          </p:cNvPr>
          <p:cNvSpPr txBox="1"/>
          <p:nvPr/>
        </p:nvSpPr>
        <p:spPr>
          <a:xfrm>
            <a:off x="6744722" y="3609361"/>
            <a:ext cx="78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UX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C9E1F96-D1B4-8942-B80A-D8765B07A228}"/>
              </a:ext>
            </a:extLst>
          </p:cNvPr>
          <p:cNvSpPr txBox="1"/>
          <p:nvPr/>
        </p:nvSpPr>
        <p:spPr>
          <a:xfrm>
            <a:off x="5689935" y="3609250"/>
            <a:ext cx="80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CX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5DAE7C3-3FDA-DE28-2D3D-09023A2889A7}"/>
              </a:ext>
            </a:extLst>
          </p:cNvPr>
          <p:cNvCxnSpPr>
            <a:cxnSpLocks/>
          </p:cNvCxnSpPr>
          <p:nvPr/>
        </p:nvCxnSpPr>
        <p:spPr>
          <a:xfrm>
            <a:off x="2867997" y="3402367"/>
            <a:ext cx="4047708" cy="26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400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4EFD-EB5C-400C-089F-90C3D7C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 </a:t>
            </a:r>
            <a:br>
              <a:rPr lang="fr-FR" dirty="0"/>
            </a:br>
            <a:r>
              <a:rPr lang="fr-FR" i="1" dirty="0"/>
              <a:t>Les tunnels d’achat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ECC595-48B3-0A75-09F6-D7AA1626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1- Montrer l’étape où se trouve l’utilisateur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5A4163-6BB7-D8D7-3B33-51F899D7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03" y="2560043"/>
            <a:ext cx="5798785" cy="38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84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4EFD-EB5C-400C-089F-90C3D7C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 </a:t>
            </a:r>
            <a:br>
              <a:rPr lang="fr-FR" dirty="0"/>
            </a:br>
            <a:r>
              <a:rPr lang="fr-FR" i="1" dirty="0"/>
              <a:t>Les tunnels d’achat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ECC595-48B3-0A75-09F6-D7AA1626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2- Simplifier un maximum 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EDF47E-29E8-F874-949F-EBF5A693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5" y="4480100"/>
            <a:ext cx="10966130" cy="23779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7AF3DDB-8ADD-0394-D038-3CB12FCE0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5" y="2377900"/>
            <a:ext cx="10966130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3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4EFD-EB5C-400C-089F-90C3D7C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 </a:t>
            </a:r>
            <a:br>
              <a:rPr lang="fr-FR" dirty="0"/>
            </a:br>
            <a:r>
              <a:rPr lang="fr-FR" i="1" dirty="0"/>
              <a:t>Les tunnels d’achat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ECC595-48B3-0A75-09F6-D7AA1626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3- Mettre en évidence le call to action 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100D75-87F2-B6E9-14AF-B5829604E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89" y="2580919"/>
            <a:ext cx="3978350" cy="40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42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4EFD-EB5C-400C-089F-90C3D7C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 </a:t>
            </a:r>
            <a:br>
              <a:rPr lang="fr-FR" dirty="0"/>
            </a:br>
            <a:r>
              <a:rPr lang="fr-FR" i="1" dirty="0"/>
              <a:t>Les tunnels d’achat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ECC595-48B3-0A75-09F6-D7AA1626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4- Intégrer une validation avant une action importante 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40E496-59FC-64D1-23E1-37D380E3C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011" y="3562753"/>
            <a:ext cx="4252328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73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F4EFD-EB5C-400C-089F-90C3D7C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 </a:t>
            </a:r>
            <a:br>
              <a:rPr lang="fr-FR" dirty="0"/>
            </a:br>
            <a:r>
              <a:rPr lang="fr-FR" i="1" dirty="0"/>
              <a:t>Les tunnels d’achat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ECC595-48B3-0A75-09F6-D7AA1626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4- Intégrer des éléments de réassurance 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67CB2D-39D8-618D-4CFA-D49D4ED09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327626"/>
            <a:ext cx="3741744" cy="16460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A21415-29F6-38F3-12C0-762968C5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625" y="2639986"/>
            <a:ext cx="6729043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5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B61B0-D91C-4BD3-74D4-AA926B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</a:t>
            </a:r>
            <a:br>
              <a:rPr lang="fr-FR" dirty="0"/>
            </a:br>
            <a:r>
              <a:rPr lang="fr-FR" i="1" dirty="0"/>
              <a:t>La navigation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5B099-51D4-6B39-AE3D-C05BFD9F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1- Les call to action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9DEE7B-60FF-DC14-81A9-A1A693A83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381" y="1853248"/>
            <a:ext cx="6047654" cy="4664707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AC847807-C7DA-0EE4-ED5E-67B622D937A0}"/>
              </a:ext>
            </a:extLst>
          </p:cNvPr>
          <p:cNvSpPr/>
          <p:nvPr/>
        </p:nvSpPr>
        <p:spPr>
          <a:xfrm>
            <a:off x="11357" y="3682012"/>
            <a:ext cx="1109709" cy="63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8F4E1C-077C-0DA3-F42A-1970704EFC64}"/>
              </a:ext>
            </a:extLst>
          </p:cNvPr>
          <p:cNvSpPr txBox="1"/>
          <p:nvPr/>
        </p:nvSpPr>
        <p:spPr>
          <a:xfrm>
            <a:off x="1305278" y="3781326"/>
            <a:ext cx="41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CTA efficace = clarté + pertinence</a:t>
            </a:r>
          </a:p>
        </p:txBody>
      </p:sp>
    </p:spTree>
    <p:extLst>
      <p:ext uri="{BB962C8B-B14F-4D97-AF65-F5344CB8AC3E}">
        <p14:creationId xmlns:p14="http://schemas.microsoft.com/office/powerpoint/2010/main" val="663733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B61B0-D91C-4BD3-74D4-AA926B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</a:t>
            </a:r>
            <a:br>
              <a:rPr lang="fr-FR" dirty="0"/>
            </a:br>
            <a:r>
              <a:rPr lang="fr-FR" i="1" dirty="0"/>
              <a:t>La navigation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5B099-51D4-6B39-AE3D-C05BFD9F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2- Le fils d’Ariane (</a:t>
            </a:r>
            <a:r>
              <a:rPr lang="fr-FR" dirty="0" err="1"/>
              <a:t>bread</a:t>
            </a:r>
            <a:r>
              <a:rPr lang="fr-FR" dirty="0"/>
              <a:t> </a:t>
            </a:r>
            <a:r>
              <a:rPr lang="fr-FR" dirty="0" err="1"/>
              <a:t>crumbs</a:t>
            </a:r>
            <a:r>
              <a:rPr lang="fr-FR" dirty="0"/>
              <a:t> 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D6C67BE-0B76-F5C4-663B-D742F9910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25284"/>
            <a:ext cx="11110923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0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B61B0-D91C-4BD3-74D4-AA926B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</a:t>
            </a:r>
            <a:br>
              <a:rPr lang="fr-FR" dirty="0"/>
            </a:br>
            <a:r>
              <a:rPr lang="fr-FR" i="1" dirty="0"/>
              <a:t>La navigation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5B099-51D4-6B39-AE3D-C05BFD9F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3- Le plan du site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EB8EFE-62D1-C94D-DCA3-EF8684073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714" y="2634146"/>
            <a:ext cx="7056732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1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25D794E-3502-8739-9D9D-0C3285CB1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98" y="2216926"/>
            <a:ext cx="11567604" cy="25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6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B61B0-D91C-4BD3-74D4-AA926B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</a:t>
            </a:r>
            <a:br>
              <a:rPr lang="fr-FR" dirty="0"/>
            </a:br>
            <a:r>
              <a:rPr lang="fr-FR" i="1" dirty="0"/>
              <a:t>La navigation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5B099-51D4-6B39-AE3D-C05BFD9F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4- Hiérarchie de l’information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973C44-96BB-065B-781C-51DC18C3DFCD}"/>
              </a:ext>
            </a:extLst>
          </p:cNvPr>
          <p:cNvSpPr txBox="1"/>
          <p:nvPr/>
        </p:nvSpPr>
        <p:spPr>
          <a:xfrm>
            <a:off x="1103312" y="3204838"/>
            <a:ext cx="7874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Donner l’information au bon moment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Donner l’information au bon endroit</a:t>
            </a:r>
          </a:p>
          <a:p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Répondre au question des utilisateurs </a:t>
            </a:r>
          </a:p>
        </p:txBody>
      </p:sp>
    </p:spTree>
    <p:extLst>
      <p:ext uri="{BB962C8B-B14F-4D97-AF65-F5344CB8AC3E}">
        <p14:creationId xmlns:p14="http://schemas.microsoft.com/office/powerpoint/2010/main" val="150317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94C91-3588-7065-ACD2-E2996307A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505985"/>
            <a:ext cx="9404723" cy="1400530"/>
          </a:xfrm>
        </p:spPr>
        <p:txBody>
          <a:bodyPr/>
          <a:lstStyle/>
          <a:p>
            <a:r>
              <a:rPr lang="fr-FR" dirty="0"/>
              <a:t>UI design 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092E934-19D9-D9EE-D0CC-1888CB24B48C}"/>
              </a:ext>
            </a:extLst>
          </p:cNvPr>
          <p:cNvSpPr/>
          <p:nvPr/>
        </p:nvSpPr>
        <p:spPr>
          <a:xfrm>
            <a:off x="5610688" y="1349407"/>
            <a:ext cx="5477522" cy="490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2F52A70-5E51-5648-BB05-544E70242F74}"/>
              </a:ext>
            </a:extLst>
          </p:cNvPr>
          <p:cNvSpPr/>
          <p:nvPr/>
        </p:nvSpPr>
        <p:spPr>
          <a:xfrm>
            <a:off x="6483658" y="1707663"/>
            <a:ext cx="4524653" cy="41725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A67A621-2707-173E-E6C6-44D6137EBF5C}"/>
              </a:ext>
            </a:extLst>
          </p:cNvPr>
          <p:cNvSpPr/>
          <p:nvPr/>
        </p:nvSpPr>
        <p:spPr>
          <a:xfrm>
            <a:off x="7557856" y="2132505"/>
            <a:ext cx="3330608" cy="3322822"/>
          </a:xfrm>
          <a:prstGeom prst="ellipse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98D26B5-D93C-4072-C2CC-CB87CD5FE3B6}"/>
              </a:ext>
            </a:extLst>
          </p:cNvPr>
          <p:cNvSpPr txBox="1"/>
          <p:nvPr/>
        </p:nvSpPr>
        <p:spPr>
          <a:xfrm>
            <a:off x="479251" y="2366163"/>
            <a:ext cx="2136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 utilisateur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A/B </a:t>
            </a:r>
            <a:r>
              <a:rPr lang="fr-FR" dirty="0" err="1"/>
              <a:t>testing</a:t>
            </a: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 de données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Personas</a:t>
            </a:r>
            <a:endParaRPr lang="fr-FR" dirty="0"/>
          </a:p>
          <a:p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B939F7-210A-1DB5-517E-3BC124FD0E3A}"/>
              </a:ext>
            </a:extLst>
          </p:cNvPr>
          <p:cNvSpPr txBox="1"/>
          <p:nvPr/>
        </p:nvSpPr>
        <p:spPr>
          <a:xfrm>
            <a:off x="9129204" y="3609250"/>
            <a:ext cx="932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UI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6F70689-5845-6C94-50BB-51E402F7B01D}"/>
              </a:ext>
            </a:extLst>
          </p:cNvPr>
          <p:cNvSpPr txBox="1"/>
          <p:nvPr/>
        </p:nvSpPr>
        <p:spPr>
          <a:xfrm>
            <a:off x="6744722" y="3609361"/>
            <a:ext cx="78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UX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C9E1F96-D1B4-8942-B80A-D8765B07A228}"/>
              </a:ext>
            </a:extLst>
          </p:cNvPr>
          <p:cNvSpPr txBox="1"/>
          <p:nvPr/>
        </p:nvSpPr>
        <p:spPr>
          <a:xfrm>
            <a:off x="5689935" y="3609250"/>
            <a:ext cx="80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CX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5DAE7C3-3FDA-DE28-2D3D-09023A2889A7}"/>
              </a:ext>
            </a:extLst>
          </p:cNvPr>
          <p:cNvCxnSpPr>
            <a:cxnSpLocks/>
          </p:cNvCxnSpPr>
          <p:nvPr/>
        </p:nvCxnSpPr>
        <p:spPr>
          <a:xfrm>
            <a:off x="2867997" y="3402367"/>
            <a:ext cx="5840997" cy="26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97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7A994-E1FF-A115-F576-13207EC6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FCF058-B1D6-5457-5663-1F4C2DA86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F81DF6-A843-029F-08EA-9FF029FF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156" y="-1"/>
            <a:ext cx="12251156" cy="69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13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B61B0-D91C-4BD3-74D4-AA926B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</a:t>
            </a:r>
            <a:br>
              <a:rPr lang="fr-FR" dirty="0"/>
            </a:br>
            <a:r>
              <a:rPr lang="fr-FR" i="1" dirty="0"/>
              <a:t>La navigation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5B099-51D4-6B39-AE3D-C05BFD9F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4- Hiérarchie de l’information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973C44-96BB-065B-781C-51DC18C3DFCD}"/>
              </a:ext>
            </a:extLst>
          </p:cNvPr>
          <p:cNvSpPr txBox="1"/>
          <p:nvPr/>
        </p:nvSpPr>
        <p:spPr>
          <a:xfrm>
            <a:off x="1639335" y="2663300"/>
            <a:ext cx="7874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sujet du site est-il clair ?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site est-il pertinent pour la cible ?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informations importante sont-elles facile à trouver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L’interface permet-elle aux utilisateur d’accomplir la tâche</a:t>
            </a:r>
          </a:p>
          <a:p>
            <a:r>
              <a:rPr lang="fr-FR" dirty="0"/>
              <a:t>     voulues ?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informations sont-elles claires, facile à comprendre et utile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informations apportent-elles de la valeur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L’audience du site peut-elle s’identifier ? </a:t>
            </a:r>
          </a:p>
        </p:txBody>
      </p:sp>
    </p:spTree>
    <p:extLst>
      <p:ext uri="{BB962C8B-B14F-4D97-AF65-F5344CB8AC3E}">
        <p14:creationId xmlns:p14="http://schemas.microsoft.com/office/powerpoint/2010/main" val="1714621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B61B0-D91C-4BD3-74D4-AA926B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</a:t>
            </a:r>
            <a:br>
              <a:rPr lang="fr-FR" dirty="0"/>
            </a:br>
            <a:r>
              <a:rPr lang="fr-FR" i="1" dirty="0"/>
              <a:t>La navigation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5B099-51D4-6B39-AE3D-C05BFD9F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5- Longueur des pages 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601CB4-D48D-1797-C679-01EE0098CE8B}"/>
              </a:ext>
            </a:extLst>
          </p:cNvPr>
          <p:cNvSpPr/>
          <p:nvPr/>
        </p:nvSpPr>
        <p:spPr>
          <a:xfrm>
            <a:off x="1819591" y="3067582"/>
            <a:ext cx="1384917" cy="216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97D019-73C8-2731-B9E1-9839A28F3F0E}"/>
              </a:ext>
            </a:extLst>
          </p:cNvPr>
          <p:cNvSpPr/>
          <p:nvPr/>
        </p:nvSpPr>
        <p:spPr>
          <a:xfrm>
            <a:off x="8945732" y="2135080"/>
            <a:ext cx="1384917" cy="325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CAFA31D-64F4-5B58-AE86-E66F4652263F}"/>
              </a:ext>
            </a:extLst>
          </p:cNvPr>
          <p:cNvSpPr txBox="1"/>
          <p:nvPr/>
        </p:nvSpPr>
        <p:spPr>
          <a:xfrm>
            <a:off x="1482571" y="5393183"/>
            <a:ext cx="2254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Bonne conscience </a:t>
            </a:r>
            <a:r>
              <a:rPr lang="fr-FR" dirty="0"/>
              <a:t>du produit = Page plus </a:t>
            </a:r>
            <a:r>
              <a:rPr lang="fr-FR" b="1" dirty="0"/>
              <a:t>Courte</a:t>
            </a:r>
            <a:r>
              <a:rPr lang="fr-FR" dirty="0"/>
              <a:t>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ECA3E8-7AE3-F32E-EE93-D97A90549CE6}"/>
              </a:ext>
            </a:extLst>
          </p:cNvPr>
          <p:cNvSpPr txBox="1"/>
          <p:nvPr/>
        </p:nvSpPr>
        <p:spPr>
          <a:xfrm>
            <a:off x="8096436" y="5475345"/>
            <a:ext cx="376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Peu de conscience </a:t>
            </a:r>
            <a:r>
              <a:rPr lang="fr-FR" dirty="0"/>
              <a:t>du produit = Page plus </a:t>
            </a:r>
            <a:r>
              <a:rPr lang="fr-FR" b="1" dirty="0"/>
              <a:t>longue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3129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B61B0-D91C-4BD3-74D4-AA926B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</a:t>
            </a:r>
            <a:br>
              <a:rPr lang="fr-FR" dirty="0"/>
            </a:br>
            <a:r>
              <a:rPr lang="fr-FR" i="1" dirty="0"/>
              <a:t>La navigation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5B099-51D4-6B39-AE3D-C05BFD9F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5- Longueur des pages – Nature de la page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DA57713-F0AB-FF88-2C23-230180F4C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17" y="2526829"/>
            <a:ext cx="6116496" cy="41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15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B61B0-D91C-4BD3-74D4-AA926B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pratiques:</a:t>
            </a:r>
            <a:br>
              <a:rPr lang="fr-FR" dirty="0"/>
            </a:br>
            <a:r>
              <a:rPr lang="fr-FR" i="1" dirty="0"/>
              <a:t>La navigation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5B099-51D4-6B39-AE3D-C05BFD9F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5- Longueur des pages – Règle principale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D7160E5B-FCD2-B185-08BD-C65838F4B69B}"/>
              </a:ext>
            </a:extLst>
          </p:cNvPr>
          <p:cNvSpPr/>
          <p:nvPr/>
        </p:nvSpPr>
        <p:spPr>
          <a:xfrm>
            <a:off x="1500326" y="3657600"/>
            <a:ext cx="1864311" cy="976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1AA2FF-BB6A-A581-193C-993DCAD6EAB1}"/>
              </a:ext>
            </a:extLst>
          </p:cNvPr>
          <p:cNvSpPr txBox="1"/>
          <p:nvPr/>
        </p:nvSpPr>
        <p:spPr>
          <a:xfrm>
            <a:off x="3861786" y="3875051"/>
            <a:ext cx="658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Un sujet Par page ! </a:t>
            </a:r>
          </a:p>
        </p:txBody>
      </p:sp>
    </p:spTree>
    <p:extLst>
      <p:ext uri="{BB962C8B-B14F-4D97-AF65-F5344CB8AC3E}">
        <p14:creationId xmlns:p14="http://schemas.microsoft.com/office/powerpoint/2010/main" val="1240416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4281F3-96B1-31EF-D6C3-370B991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99" y="992057"/>
            <a:ext cx="10526036" cy="4873886"/>
          </a:xfrm>
        </p:spPr>
        <p:txBody>
          <a:bodyPr/>
          <a:lstStyle/>
          <a:p>
            <a:r>
              <a:rPr lang="fr-FR" sz="6000" b="1" dirty="0"/>
              <a:t>Design &amp; </a:t>
            </a:r>
            <a:br>
              <a:rPr lang="fr-FR" sz="6000" b="1" dirty="0"/>
            </a:br>
            <a:br>
              <a:rPr lang="fr-FR" sz="6000" b="1" dirty="0"/>
            </a:br>
            <a:r>
              <a:rPr lang="fr-FR" sz="6000" b="1" dirty="0"/>
              <a:t>	       Hiérarchie  </a:t>
            </a:r>
            <a:br>
              <a:rPr lang="fr-FR" sz="6000" b="1" dirty="0"/>
            </a:br>
            <a:r>
              <a:rPr lang="fr-FR" sz="6000" b="1" dirty="0"/>
              <a:t>					                 																					Visuelle 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0791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7F057-C409-3B57-80E3-86D070B7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FE02446-C5A8-9CCF-A74E-16E6FC00E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311" y="1595065"/>
            <a:ext cx="9269378" cy="4810217"/>
          </a:xfrm>
        </p:spPr>
      </p:pic>
    </p:spTree>
    <p:extLst>
      <p:ext uri="{BB962C8B-B14F-4D97-AF65-F5344CB8AC3E}">
        <p14:creationId xmlns:p14="http://schemas.microsoft.com/office/powerpoint/2010/main" val="2847867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0B81-DDD7-7196-3641-2F1D3397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  - </a:t>
            </a:r>
            <a:br>
              <a:rPr lang="fr-FR" dirty="0"/>
            </a:br>
            <a:r>
              <a:rPr lang="fr-FR" i="1" dirty="0"/>
              <a:t>Lois de perception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986D90-55C7-0382-5107-F47D7CB5B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loi de proximité (regroupement)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DEF16E-56CE-63A8-4BD1-E85420FC4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73" y="2977076"/>
            <a:ext cx="11453853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08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0B81-DDD7-7196-3641-2F1D3397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  - </a:t>
            </a:r>
            <a:br>
              <a:rPr lang="fr-FR" dirty="0"/>
            </a:br>
            <a:r>
              <a:rPr lang="fr-FR" i="1" dirty="0"/>
              <a:t>Lois de perception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986D90-55C7-0382-5107-F47D7CB5B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loi de continuité (alignement)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49628D-ED42-F4D3-CF31-E1BF1F18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9" y="2537209"/>
            <a:ext cx="5109508" cy="41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21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A3B4E-8EA1-C9D6-C807-681BDBCD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BEAF9F-5AC4-8682-344C-6AA9C62F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57" y="951747"/>
            <a:ext cx="10543417" cy="54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4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6BCF5-D9CF-1AB5-C421-0298FC3F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Optimiser l’UX à plusieurs avantages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A4CFE1-7713-A13F-3A2D-9E2CB13CE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773" y="2209801"/>
            <a:ext cx="8946541" cy="4195481"/>
          </a:xfrm>
        </p:spPr>
        <p:txBody>
          <a:bodyPr/>
          <a:lstStyle/>
          <a:p>
            <a:r>
              <a:rPr lang="fr-FR" dirty="0"/>
              <a:t>Augmenter le taux de conversion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Améliorer l’image de marque </a:t>
            </a:r>
          </a:p>
          <a:p>
            <a:endParaRPr lang="fr-FR" dirty="0"/>
          </a:p>
          <a:p>
            <a:r>
              <a:rPr lang="fr-FR" dirty="0"/>
              <a:t>Booster la rétention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Optimiser le SEO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867001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0B81-DDD7-7196-3641-2F1D3397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  - </a:t>
            </a:r>
            <a:br>
              <a:rPr lang="fr-FR" dirty="0"/>
            </a:br>
            <a:r>
              <a:rPr lang="fr-FR" i="1" dirty="0"/>
              <a:t>Lois de perception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986D90-55C7-0382-5107-F47D7CB5B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loi de similitude (structure)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83997A-33F7-0C77-3453-65996A10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79" y="2487097"/>
            <a:ext cx="7182917" cy="42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00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70B81-DDD7-7196-3641-2F1D3397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  - </a:t>
            </a:r>
            <a:br>
              <a:rPr lang="fr-FR" dirty="0"/>
            </a:br>
            <a:r>
              <a:rPr lang="fr-FR" i="1" dirty="0"/>
              <a:t>Lois de perception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986D90-55C7-0382-5107-F47D7CB5B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loi de similitude (structure)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5DE9FB-97B6-B235-AF96-A898ACCA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26" y="2512338"/>
            <a:ext cx="9724853" cy="41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6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98E11-A353-B7DF-530F-339FC0C6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000" i="1" dirty="0"/>
              <a:t>Importance des éléments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C91ED0-93D5-FA7F-23E3-196D6585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1- La taille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A2798A-34AB-8700-9DFE-495B11FC9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73" y="2786428"/>
            <a:ext cx="9609653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16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AAB944-BCAE-BE75-1E10-29F14B79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06308A-79BC-680D-15F4-66B4BE20F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437DEB-10BB-9C59-0883-EB90C270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06" y="491357"/>
            <a:ext cx="11442160" cy="591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98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F41F59-342C-7B88-8B7D-ED43EFEE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45" y="1410429"/>
            <a:ext cx="11660310" cy="36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26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Importance des éléments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2- Le contraste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813576-73CD-6116-0886-28358A27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75" y="2522926"/>
            <a:ext cx="7582557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7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70D3332-0D2C-2F85-7F24-FB783F36B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367" y="976134"/>
            <a:ext cx="7906135" cy="434796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1A55A75-8427-889A-F7E5-4EF26296DC64}"/>
              </a:ext>
            </a:extLst>
          </p:cNvPr>
          <p:cNvSpPr txBox="1"/>
          <p:nvPr/>
        </p:nvSpPr>
        <p:spPr>
          <a:xfrm>
            <a:off x="1615736" y="5832629"/>
            <a:ext cx="830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C’est bien le contraste qui met en avant l’élément </a:t>
            </a:r>
          </a:p>
        </p:txBody>
      </p:sp>
    </p:spTree>
    <p:extLst>
      <p:ext uri="{BB962C8B-B14F-4D97-AF65-F5344CB8AC3E}">
        <p14:creationId xmlns:p14="http://schemas.microsoft.com/office/powerpoint/2010/main" val="3555524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3E4E65F-19B9-08AE-1F5D-045EBD05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914182"/>
            <a:ext cx="10074513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92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Importance des éléments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3- L’ordre d’importance </a:t>
            </a:r>
            <a:r>
              <a:rPr lang="fr-FR" dirty="0">
                <a:sym typeface="Wingdings" panose="05000000000000000000" pitchFamily="2" charset="2"/>
              </a:rPr>
              <a:t> hiérarchie de l’information 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36BCEC-3BF4-0F3B-D239-D9E2BB6F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201" y="2505482"/>
            <a:ext cx="2604865" cy="405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1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Importance des éléments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4-Les animations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B8A6F92-8DC2-BFF6-3561-996101CF51DF}"/>
              </a:ext>
            </a:extLst>
          </p:cNvPr>
          <p:cNvSpPr/>
          <p:nvPr/>
        </p:nvSpPr>
        <p:spPr>
          <a:xfrm>
            <a:off x="1455938" y="3429000"/>
            <a:ext cx="1571347" cy="761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2ED1BA-DBB6-79CD-F90B-7F6BEBDE5934}"/>
              </a:ext>
            </a:extLst>
          </p:cNvPr>
          <p:cNvSpPr txBox="1"/>
          <p:nvPr/>
        </p:nvSpPr>
        <p:spPr>
          <a:xfrm>
            <a:off x="3379911" y="3429000"/>
            <a:ext cx="643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 doit pas entraver la clarté des propos et l’expérience utilisateur </a:t>
            </a:r>
          </a:p>
        </p:txBody>
      </p:sp>
    </p:spTree>
    <p:extLst>
      <p:ext uri="{BB962C8B-B14F-4D97-AF65-F5344CB8AC3E}">
        <p14:creationId xmlns:p14="http://schemas.microsoft.com/office/powerpoint/2010/main" val="48869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4281F3-96B1-31EF-D6C3-370B991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99" y="992057"/>
            <a:ext cx="10526036" cy="4873886"/>
          </a:xfrm>
        </p:spPr>
        <p:txBody>
          <a:bodyPr/>
          <a:lstStyle/>
          <a:p>
            <a:r>
              <a:rPr lang="fr-FR" sz="6000" b="1" dirty="0"/>
              <a:t>La </a:t>
            </a:r>
            <a:br>
              <a:rPr lang="fr-FR" sz="6000" b="1" dirty="0"/>
            </a:br>
            <a:br>
              <a:rPr lang="fr-FR" sz="6000" b="1" dirty="0"/>
            </a:br>
            <a:r>
              <a:rPr lang="fr-FR" sz="6000" b="1" dirty="0"/>
              <a:t>	       recherche </a:t>
            </a:r>
            <a:br>
              <a:rPr lang="fr-FR" sz="6000" b="1" dirty="0"/>
            </a:br>
            <a:r>
              <a:rPr lang="fr-FR" sz="6000" b="1" dirty="0"/>
              <a:t>					                 																					utilisateur 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6755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Importance des éléments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4-Le graissage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03BBD8-D24B-C13B-30BF-4544A169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45" y="2415019"/>
            <a:ext cx="6035563" cy="4336156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94FCB7-ED88-1DDF-841F-8BD5AED50739}"/>
              </a:ext>
            </a:extLst>
          </p:cNvPr>
          <p:cNvSpPr/>
          <p:nvPr/>
        </p:nvSpPr>
        <p:spPr>
          <a:xfrm>
            <a:off x="7138875" y="3429000"/>
            <a:ext cx="1127464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F81F95-8856-7DC3-E9E3-06A126398B8C}"/>
              </a:ext>
            </a:extLst>
          </p:cNvPr>
          <p:cNvSpPr txBox="1"/>
          <p:nvPr/>
        </p:nvSpPr>
        <p:spPr>
          <a:xfrm>
            <a:off x="8367578" y="3376603"/>
            <a:ext cx="313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Respect de la hiérarchie visuelle</a:t>
            </a:r>
          </a:p>
        </p:txBody>
      </p:sp>
    </p:spTree>
    <p:extLst>
      <p:ext uri="{BB962C8B-B14F-4D97-AF65-F5344CB8AC3E}">
        <p14:creationId xmlns:p14="http://schemas.microsoft.com/office/powerpoint/2010/main" val="3481001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2B37C92-9B7B-4CA8-102B-BB8653E0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41" y="1349266"/>
            <a:ext cx="9861135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77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Importance des éléments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5-Les polices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94FCB7-ED88-1DDF-841F-8BD5AED50739}"/>
              </a:ext>
            </a:extLst>
          </p:cNvPr>
          <p:cNvSpPr/>
          <p:nvPr/>
        </p:nvSpPr>
        <p:spPr>
          <a:xfrm>
            <a:off x="6049113" y="3745935"/>
            <a:ext cx="1127464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F81F95-8856-7DC3-E9E3-06A126398B8C}"/>
              </a:ext>
            </a:extLst>
          </p:cNvPr>
          <p:cNvSpPr txBox="1"/>
          <p:nvPr/>
        </p:nvSpPr>
        <p:spPr>
          <a:xfrm>
            <a:off x="7382157" y="3832038"/>
            <a:ext cx="31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Privilégier les typo simple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50188A-C406-CD84-2467-1226BB1E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55" y="2529964"/>
            <a:ext cx="4028811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26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Importance des éléments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4-Les polices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94FCB7-ED88-1DDF-841F-8BD5AED50739}"/>
              </a:ext>
            </a:extLst>
          </p:cNvPr>
          <p:cNvSpPr/>
          <p:nvPr/>
        </p:nvSpPr>
        <p:spPr>
          <a:xfrm>
            <a:off x="6049113" y="3745935"/>
            <a:ext cx="1127464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F81F95-8856-7DC3-E9E3-06A126398B8C}"/>
              </a:ext>
            </a:extLst>
          </p:cNvPr>
          <p:cNvSpPr txBox="1"/>
          <p:nvPr/>
        </p:nvSpPr>
        <p:spPr>
          <a:xfrm>
            <a:off x="7382157" y="3832038"/>
            <a:ext cx="313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Typos extravagantes à privilégier sur les titres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9684F3-D9D8-0AFB-1888-16E44D0F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8" y="2452031"/>
            <a:ext cx="5663953" cy="41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24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8CBC3E-C6E8-53A8-948C-F5AE374D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8" y="603681"/>
            <a:ext cx="12011324" cy="56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00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Importance des éléments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6- Soulignement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D94FCB7-ED88-1DDF-841F-8BD5AED50739}"/>
              </a:ext>
            </a:extLst>
          </p:cNvPr>
          <p:cNvSpPr/>
          <p:nvPr/>
        </p:nvSpPr>
        <p:spPr>
          <a:xfrm>
            <a:off x="6254692" y="3745935"/>
            <a:ext cx="1127464" cy="5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F81F95-8856-7DC3-E9E3-06A126398B8C}"/>
              </a:ext>
            </a:extLst>
          </p:cNvPr>
          <p:cNvSpPr txBox="1"/>
          <p:nvPr/>
        </p:nvSpPr>
        <p:spPr>
          <a:xfrm>
            <a:off x="7382156" y="3832038"/>
            <a:ext cx="407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Exclusivement utilisé pour les liens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12B222-2268-DBAB-EE3C-11514451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54" y="2415690"/>
            <a:ext cx="5492634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1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Importance des éléments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7- Les formes 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553AB6-A60B-F53C-FC41-FAF368DA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31" y="2511206"/>
            <a:ext cx="3881501" cy="39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43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Importance des éléments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7- Les formes 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7E1624-EF32-F484-64E6-8F6F23BB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47" y="2569466"/>
            <a:ext cx="6657518" cy="40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54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Lien entre les éléments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1- Les encadrements 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22B393-5022-A584-D984-2FA29510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88" y="2686299"/>
            <a:ext cx="9708721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81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Lien entre les éléments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1- Les encadrements 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FBF83D-9216-F214-FC73-5F2CCDC1D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47" y="2573913"/>
            <a:ext cx="6407258" cy="38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4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6C296F-57E4-B896-A295-526E2463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1- Evaluation heuristique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D4139A-8384-AEE2-AFF6-6F0102DA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Simplicité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r>
              <a:rPr lang="fr-FR" dirty="0"/>
              <a:t>Clarté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Cohérence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Onboarding</a:t>
            </a:r>
            <a:r>
              <a:rPr lang="fr-FR" dirty="0"/>
              <a:t> ( guider l’utilisateur)</a:t>
            </a:r>
          </a:p>
          <a:p>
            <a:endParaRPr lang="fr-FR" dirty="0"/>
          </a:p>
          <a:p>
            <a:r>
              <a:rPr lang="fr-FR" dirty="0"/>
              <a:t>Accessible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Lisibilité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Vitesse de chargement</a:t>
            </a:r>
          </a:p>
        </p:txBody>
      </p:sp>
    </p:spTree>
    <p:extLst>
      <p:ext uri="{BB962C8B-B14F-4D97-AF65-F5344CB8AC3E}">
        <p14:creationId xmlns:p14="http://schemas.microsoft.com/office/powerpoint/2010/main" val="39867301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Lien entre les éléments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2- Les couleurs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6DF0D74-9E54-1111-393D-1C40F22E4DDC}"/>
              </a:ext>
            </a:extLst>
          </p:cNvPr>
          <p:cNvSpPr/>
          <p:nvPr/>
        </p:nvSpPr>
        <p:spPr>
          <a:xfrm>
            <a:off x="896645" y="3429000"/>
            <a:ext cx="1793289" cy="894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FB424E-59F7-134F-3FF7-5BF384D06CA7}"/>
              </a:ext>
            </a:extLst>
          </p:cNvPr>
          <p:cNvSpPr txBox="1"/>
          <p:nvPr/>
        </p:nvSpPr>
        <p:spPr>
          <a:xfrm>
            <a:off x="2907112" y="3414547"/>
            <a:ext cx="6085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Code couleur clair,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Pas plus de 3-4 couleurs,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Jouer sur des nuances (rouge </a:t>
            </a:r>
            <a:r>
              <a:rPr lang="fr-FR" dirty="0">
                <a:sym typeface="Wingdings" panose="05000000000000000000" pitchFamily="2" charset="2"/>
              </a:rPr>
              <a:t> rouge pastel)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61036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Lien entre les éléments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2- Les couleurs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EFED18-5475-DF74-D32B-582C489B1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11" y="2500966"/>
            <a:ext cx="8675442" cy="42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61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Lien entre les éléments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2- Les couleurs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322393-FF1F-DB04-B323-0418B6FB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01" y="2405511"/>
            <a:ext cx="8518452" cy="43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35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Lien entre les éléments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3- Les Icones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6DF0D74-9E54-1111-393D-1C40F22E4DDC}"/>
              </a:ext>
            </a:extLst>
          </p:cNvPr>
          <p:cNvSpPr/>
          <p:nvPr/>
        </p:nvSpPr>
        <p:spPr>
          <a:xfrm>
            <a:off x="88559" y="3765588"/>
            <a:ext cx="1793289" cy="894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FB424E-59F7-134F-3FF7-5BF384D06CA7}"/>
              </a:ext>
            </a:extLst>
          </p:cNvPr>
          <p:cNvSpPr txBox="1"/>
          <p:nvPr/>
        </p:nvSpPr>
        <p:spPr>
          <a:xfrm>
            <a:off x="2128086" y="3607301"/>
            <a:ext cx="4882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Utiliser des icones standards, qui sont </a:t>
            </a:r>
            <a:r>
              <a:rPr lang="fr-FR" b="1" dirty="0"/>
              <a:t>connu de tous 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 l’objectif de l’icone est </a:t>
            </a:r>
            <a:r>
              <a:rPr lang="fr-FR" b="1" dirty="0">
                <a:sym typeface="Wingdings" panose="05000000000000000000" pitchFamily="2" charset="2"/>
              </a:rPr>
              <a:t>d’ajouter de la clarté 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7BED9B-0C4E-815D-72CF-9BECACED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043" y="2178337"/>
            <a:ext cx="4755292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64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631B86-435D-3EE8-C676-A49CB3CD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6B3608-E004-F4C7-E86A-1B2A44DE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5BAE3F-8C2B-BF79-CE54-9FCEB387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2" y="181424"/>
            <a:ext cx="12101636" cy="661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76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850B3E6-A295-CD1D-B0F9-E108E8C5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87" y="2002243"/>
            <a:ext cx="6856444" cy="3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19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4E988-1882-B69E-002B-9DA39A140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4D7953-A0E7-1EAC-05CD-5450759B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259"/>
            <a:ext cx="12192000" cy="574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391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Lien entre les éléments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4- Les listes à puces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F0762D-154C-2EB4-DA68-FE1E570C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365" y="2467850"/>
            <a:ext cx="6618433" cy="386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397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3550C1F-5F7C-9473-9BEF-41B42F9E2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966" y="1447060"/>
            <a:ext cx="10978923" cy="42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28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1784-3B95-B8E1-0CFE-CCA1FDA3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hiérarchie visuelle:</a:t>
            </a:r>
            <a:br>
              <a:rPr lang="fr-FR" dirty="0"/>
            </a:br>
            <a:r>
              <a:rPr lang="fr-FR" sz="4400" i="1" dirty="0"/>
              <a:t>Lien entre les éléments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CD681-FA53-86C5-5467-87E1E95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5- Le positionnement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22AFFB-C470-8DDC-D3FB-68E5FF1E8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66" y="2669190"/>
            <a:ext cx="7570744" cy="377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9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08178-68AC-3F6C-07E5-F33C6F3D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2 - Analyses statistiques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BA825D-7FF9-199E-04C5-B6277CC6E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855651"/>
            <a:ext cx="8946541" cy="400234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Contrôles à faire:</a:t>
            </a:r>
          </a:p>
          <a:p>
            <a:pPr lvl="1"/>
            <a:r>
              <a:rPr lang="fr-FR" dirty="0"/>
              <a:t> Vérifier les conversions par navigateur </a:t>
            </a:r>
          </a:p>
          <a:p>
            <a:pPr lvl="1"/>
            <a:r>
              <a:rPr lang="fr-FR" dirty="0"/>
              <a:t>Vérifier les conversions par appareil</a:t>
            </a:r>
          </a:p>
          <a:p>
            <a:pPr lvl="1"/>
            <a:r>
              <a:rPr lang="fr-FR" dirty="0"/>
              <a:t>Identifier les pages à fort trafic </a:t>
            </a:r>
          </a:p>
          <a:p>
            <a:pPr lvl="1"/>
            <a:r>
              <a:rPr lang="fr-FR" dirty="0"/>
              <a:t>Différences entre les nouveaux clients et les anciens </a:t>
            </a:r>
          </a:p>
          <a:p>
            <a:pPr lvl="1"/>
            <a:r>
              <a:rPr lang="fr-FR" dirty="0"/>
              <a:t>Les flux d’utilisateurs dans les tunnels de ventes 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DD0EB4CE-DAE6-2826-BAB7-A352BDADC90D}"/>
              </a:ext>
            </a:extLst>
          </p:cNvPr>
          <p:cNvSpPr/>
          <p:nvPr/>
        </p:nvSpPr>
        <p:spPr>
          <a:xfrm>
            <a:off x="923278" y="1520755"/>
            <a:ext cx="825623" cy="594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8E8DAD-088F-D70F-68D3-8283095AD51D}"/>
              </a:ext>
            </a:extLst>
          </p:cNvPr>
          <p:cNvSpPr txBox="1"/>
          <p:nvPr/>
        </p:nvSpPr>
        <p:spPr>
          <a:xfrm>
            <a:off x="1926454" y="1633491"/>
            <a:ext cx="742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Utilisez google Analytics pour recueillir des données sur votre site ! </a:t>
            </a:r>
          </a:p>
        </p:txBody>
      </p:sp>
    </p:spTree>
    <p:extLst>
      <p:ext uri="{BB962C8B-B14F-4D97-AF65-F5344CB8AC3E}">
        <p14:creationId xmlns:p14="http://schemas.microsoft.com/office/powerpoint/2010/main" val="30905693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4E828E4-F80F-BC80-8162-8947ADC78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87" y="1865775"/>
            <a:ext cx="8947150" cy="3273347"/>
          </a:xfrm>
        </p:spPr>
      </p:pic>
    </p:spTree>
    <p:extLst>
      <p:ext uri="{BB962C8B-B14F-4D97-AF65-F5344CB8AC3E}">
        <p14:creationId xmlns:p14="http://schemas.microsoft.com/office/powerpoint/2010/main" val="557126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2B384D-BFC3-C798-C664-FB97EAA8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DDEC29-152E-0BA4-0C7A-06B42F43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44" y="609601"/>
            <a:ext cx="9544444" cy="58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430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4281F3-96B1-31EF-D6C3-370B991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99" y="992057"/>
            <a:ext cx="10526036" cy="4873886"/>
          </a:xfrm>
        </p:spPr>
        <p:txBody>
          <a:bodyPr/>
          <a:lstStyle/>
          <a:p>
            <a:r>
              <a:rPr lang="fr-FR" sz="6000" b="1" dirty="0"/>
              <a:t>Design  </a:t>
            </a:r>
            <a:br>
              <a:rPr lang="fr-FR" sz="6000" b="1" dirty="0"/>
            </a:br>
            <a:br>
              <a:rPr lang="fr-FR" sz="6000" b="1" dirty="0"/>
            </a:br>
            <a:r>
              <a:rPr lang="fr-FR" sz="6000" b="1" dirty="0"/>
              <a:t>	      			 Des  </a:t>
            </a:r>
            <a:br>
              <a:rPr lang="fr-FR" sz="6000" b="1" dirty="0"/>
            </a:br>
            <a:r>
              <a:rPr lang="fr-FR" sz="6000" b="1" dirty="0"/>
              <a:t>					                 																					Formulaires 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4011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5D6011-3F2C-89C1-5758-D0DA13FA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formulaires</a:t>
            </a:r>
            <a:br>
              <a:rPr lang="fr-FR" dirty="0"/>
            </a:br>
            <a:r>
              <a:rPr lang="fr-FR" dirty="0"/>
              <a:t>Donner du contraste aux champs  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966E3E7-87C3-290C-2D0F-953C09E08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253" y="2245902"/>
            <a:ext cx="2943636" cy="3791479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F04EBD-BF9D-3E78-8CEA-11CA04A1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815" y="2245901"/>
            <a:ext cx="3210373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547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5A1EB5-8419-7762-B7AB-77870943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formulaires</a:t>
            </a:r>
            <a:br>
              <a:rPr lang="fr-FR" dirty="0"/>
            </a:br>
            <a:r>
              <a:rPr lang="fr-FR" dirty="0"/>
              <a:t>Libellés clairs et courts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40844-6B73-6F27-38F7-1406A0487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746" y="2123659"/>
            <a:ext cx="6909021" cy="4195762"/>
          </a:xfrm>
        </p:spPr>
      </p:pic>
    </p:spTree>
    <p:extLst>
      <p:ext uri="{BB962C8B-B14F-4D97-AF65-F5344CB8AC3E}">
        <p14:creationId xmlns:p14="http://schemas.microsoft.com/office/powerpoint/2010/main" val="2456411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2BB086-91C9-C7F3-D934-86329334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formulaires</a:t>
            </a:r>
            <a:br>
              <a:rPr lang="fr-FR" dirty="0"/>
            </a:br>
            <a:r>
              <a:rPr lang="fr-FR" dirty="0"/>
              <a:t>Longueur appropriée aux champs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623D85C-9EEE-1354-A04B-5D902CDFA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827" y="2676570"/>
            <a:ext cx="6629402" cy="2942995"/>
          </a:xfrm>
        </p:spPr>
      </p:pic>
    </p:spTree>
    <p:extLst>
      <p:ext uri="{BB962C8B-B14F-4D97-AF65-F5344CB8AC3E}">
        <p14:creationId xmlns:p14="http://schemas.microsoft.com/office/powerpoint/2010/main" val="34960391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2BB086-91C9-C7F3-D934-86329334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formulaires</a:t>
            </a:r>
            <a:br>
              <a:rPr lang="fr-FR" dirty="0"/>
            </a:br>
            <a:r>
              <a:rPr lang="fr-FR" dirty="0"/>
              <a:t>Longueur appropriée aux champs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4F88A2-E4FE-99AC-A75E-0D880959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80" y="2052918"/>
            <a:ext cx="7211431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54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74BFE-39BA-E5C2-28A8-494E6BA9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5" y="452718"/>
            <a:ext cx="11443316" cy="1400530"/>
          </a:xfrm>
        </p:spPr>
        <p:txBody>
          <a:bodyPr/>
          <a:lstStyle/>
          <a:p>
            <a:r>
              <a:rPr lang="fr-FR" dirty="0"/>
              <a:t>Les formulaires</a:t>
            </a:r>
            <a:br>
              <a:rPr lang="fr-FR" dirty="0"/>
            </a:br>
            <a:r>
              <a:rPr lang="fr-FR" dirty="0"/>
              <a:t>Entrer par défaut la valeur la plus courante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BB0B15-CFD6-9C87-0D97-60E5AD3DE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7840" y="2052638"/>
            <a:ext cx="6918096" cy="4195762"/>
          </a:xfrm>
        </p:spPr>
      </p:pic>
    </p:spTree>
    <p:extLst>
      <p:ext uri="{BB962C8B-B14F-4D97-AF65-F5344CB8AC3E}">
        <p14:creationId xmlns:p14="http://schemas.microsoft.com/office/powerpoint/2010/main" val="976459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F56147-BF13-844A-D1DA-A85D0F67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formulaires</a:t>
            </a:r>
            <a:br>
              <a:rPr lang="fr-FR" dirty="0"/>
            </a:br>
            <a:r>
              <a:rPr lang="fr-FR" dirty="0"/>
              <a:t>Bon feedback sur les erreurs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3150CA4-7972-FB92-809E-DD25A2476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137" y="2141415"/>
            <a:ext cx="3284917" cy="419576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7B5CD1-02FB-787C-1568-C3DE797B5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991" y="2824206"/>
            <a:ext cx="8129722" cy="28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50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F647D-71FE-DFFC-B958-E6F4DDBF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formulaires</a:t>
            </a:r>
            <a:br>
              <a:rPr lang="fr-FR" dirty="0"/>
            </a:br>
            <a:r>
              <a:rPr lang="fr-FR" dirty="0"/>
              <a:t>Les champs obligatoires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9B06377-AFE8-593E-1461-4C3AF7059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873" y="2088148"/>
            <a:ext cx="5666071" cy="4195762"/>
          </a:xfrm>
        </p:spPr>
      </p:pic>
    </p:spTree>
    <p:extLst>
      <p:ext uri="{BB962C8B-B14F-4D97-AF65-F5344CB8AC3E}">
        <p14:creationId xmlns:p14="http://schemas.microsoft.com/office/powerpoint/2010/main" val="105167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87B91-95A7-F31C-D4D9-402A987B3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3 - User interview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86F0C0-E1CC-DCC5-D1D0-D099E5DCD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Permet de récolter des retours liés à: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Leurs peurs </a:t>
            </a:r>
          </a:p>
          <a:p>
            <a:r>
              <a:rPr lang="fr-FR" dirty="0"/>
              <a:t>Leurs émotions</a:t>
            </a:r>
          </a:p>
          <a:p>
            <a:r>
              <a:rPr lang="fr-FR" dirty="0"/>
              <a:t>Leurs envies</a:t>
            </a:r>
          </a:p>
          <a:p>
            <a:r>
              <a:rPr lang="fr-FR" dirty="0"/>
              <a:t>Leurs préférences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29878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8E9624-18C1-83F8-B353-284CD579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formulaires</a:t>
            </a:r>
            <a:br>
              <a:rPr lang="fr-FR" dirty="0"/>
            </a:br>
            <a:r>
              <a:rPr lang="fr-FR" dirty="0"/>
              <a:t>Aligner les champs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8C46EB-E5E9-D41D-643F-48A79CEB5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807" y="2114782"/>
            <a:ext cx="4016338" cy="419576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F2926F2-B023-ACDF-0691-BC046DE4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323" y="2114781"/>
            <a:ext cx="3257958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92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1397</TotalTime>
  <Words>1312</Words>
  <Application>Microsoft Office PowerPoint</Application>
  <PresentationFormat>Grand écran</PresentationFormat>
  <Paragraphs>290</Paragraphs>
  <Slides>90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Century Gothic</vt:lpstr>
      <vt:lpstr>Wingdings 3</vt:lpstr>
      <vt:lpstr>Ion</vt:lpstr>
      <vt:lpstr>UI / UX design</vt:lpstr>
      <vt:lpstr>UI /UX design </vt:lpstr>
      <vt:lpstr>UX design </vt:lpstr>
      <vt:lpstr>UI design </vt:lpstr>
      <vt:lpstr>Optimiser l’UX à plusieurs avantages </vt:lpstr>
      <vt:lpstr>La           recherche                                             utilisateur  </vt:lpstr>
      <vt:lpstr>1- Evaluation heuristique </vt:lpstr>
      <vt:lpstr>2 - Analyses statistiques</vt:lpstr>
      <vt:lpstr>3 - User interview </vt:lpstr>
      <vt:lpstr>4 - Sondages questions</vt:lpstr>
      <vt:lpstr>5 - Heat Map</vt:lpstr>
      <vt:lpstr>6 - Personas </vt:lpstr>
      <vt:lpstr>Présentation PowerPoint</vt:lpstr>
      <vt:lpstr>7 - Tests utilisateur </vt:lpstr>
      <vt:lpstr>8 – A /B testing </vt:lpstr>
      <vt:lpstr>La           Psychologie                                             utilisateur  </vt:lpstr>
      <vt:lpstr>Deux systèmes</vt:lpstr>
      <vt:lpstr>Système 1</vt:lpstr>
      <vt:lpstr>Système 2</vt:lpstr>
      <vt:lpstr>Système 1</vt:lpstr>
      <vt:lpstr>Système 2</vt:lpstr>
      <vt:lpstr>La           Navigation                                              </vt:lpstr>
      <vt:lpstr>Les objectifs de la navigation</vt:lpstr>
      <vt:lpstr>Les bonnes pratiques:  La nav barre </vt:lpstr>
      <vt:lpstr>Les bonnes pratiques:  La nav barre </vt:lpstr>
      <vt:lpstr>Les bonnes pratiques:  La nav barre </vt:lpstr>
      <vt:lpstr>Les bonnes pratiques:  La nav barre </vt:lpstr>
      <vt:lpstr>Présentation PowerPoint</vt:lpstr>
      <vt:lpstr>Les bonnes pratiques:  La nav barre </vt:lpstr>
      <vt:lpstr>Les bonnes pratiques:  Les tunnels d’achat </vt:lpstr>
      <vt:lpstr>Les bonnes pratiques:  Les tunnels d’achat </vt:lpstr>
      <vt:lpstr>Les bonnes pratiques:  Les tunnels d’achat </vt:lpstr>
      <vt:lpstr>Les bonnes pratiques:  Les tunnels d’achat </vt:lpstr>
      <vt:lpstr>Les bonnes pratiques:  Les tunnels d’achat </vt:lpstr>
      <vt:lpstr>Les bonnes pratiques: La navigation </vt:lpstr>
      <vt:lpstr>Les bonnes pratiques: La navigation </vt:lpstr>
      <vt:lpstr>Les bonnes pratiques: La navigation </vt:lpstr>
      <vt:lpstr>Présentation PowerPoint</vt:lpstr>
      <vt:lpstr>Les bonnes pratiques: La navigation </vt:lpstr>
      <vt:lpstr>Présentation PowerPoint</vt:lpstr>
      <vt:lpstr>Les bonnes pratiques: La navigation </vt:lpstr>
      <vt:lpstr>Les bonnes pratiques: La navigation </vt:lpstr>
      <vt:lpstr>Les bonnes pratiques: La navigation </vt:lpstr>
      <vt:lpstr>Les bonnes pratiques: La navigation </vt:lpstr>
      <vt:lpstr>Design &amp;           Hiérarchie                                              Visuelle  </vt:lpstr>
      <vt:lpstr>La hiérarchie visuelle </vt:lpstr>
      <vt:lpstr>La hiérarchie visuelle  -  Lois de perception </vt:lpstr>
      <vt:lpstr>La hiérarchie visuelle  -  Lois de perception </vt:lpstr>
      <vt:lpstr>Présentation PowerPoint</vt:lpstr>
      <vt:lpstr>La hiérarchie visuelle  -  Lois de perception </vt:lpstr>
      <vt:lpstr>La hiérarchie visuelle  -  Lois de perception </vt:lpstr>
      <vt:lpstr>La hiérarchie visuelle: Importance des éléments </vt:lpstr>
      <vt:lpstr>Présentation PowerPoint</vt:lpstr>
      <vt:lpstr>Présentation PowerPoint</vt:lpstr>
      <vt:lpstr>La hiérarchie visuelle: Importance des éléments</vt:lpstr>
      <vt:lpstr>Présentation PowerPoint</vt:lpstr>
      <vt:lpstr>Présentation PowerPoint</vt:lpstr>
      <vt:lpstr>La hiérarchie visuelle: Importance des éléments</vt:lpstr>
      <vt:lpstr>La hiérarchie visuelle: Importance des éléments</vt:lpstr>
      <vt:lpstr>La hiérarchie visuelle: Importance des éléments</vt:lpstr>
      <vt:lpstr>Présentation PowerPoint</vt:lpstr>
      <vt:lpstr>La hiérarchie visuelle: Importance des éléments</vt:lpstr>
      <vt:lpstr>La hiérarchie visuelle: Importance des éléments</vt:lpstr>
      <vt:lpstr>Présentation PowerPoint</vt:lpstr>
      <vt:lpstr>La hiérarchie visuelle: Importance des éléments</vt:lpstr>
      <vt:lpstr>La hiérarchie visuelle: Importance des éléments</vt:lpstr>
      <vt:lpstr>La hiérarchie visuelle: Importance des éléments</vt:lpstr>
      <vt:lpstr>La hiérarchie visuelle: Lien entre les éléments </vt:lpstr>
      <vt:lpstr>La hiérarchie visuelle: Lien entre les éléments </vt:lpstr>
      <vt:lpstr>La hiérarchie visuelle: Lien entre les éléments </vt:lpstr>
      <vt:lpstr>La hiérarchie visuelle: Lien entre les éléments </vt:lpstr>
      <vt:lpstr>La hiérarchie visuelle: Lien entre les éléments </vt:lpstr>
      <vt:lpstr>La hiérarchie visuelle: Lien entre les éléments </vt:lpstr>
      <vt:lpstr>Présentation PowerPoint</vt:lpstr>
      <vt:lpstr>Présentation PowerPoint</vt:lpstr>
      <vt:lpstr>Présentation PowerPoint</vt:lpstr>
      <vt:lpstr>La hiérarchie visuelle: Lien entre les éléments </vt:lpstr>
      <vt:lpstr>Présentation PowerPoint</vt:lpstr>
      <vt:lpstr>La hiérarchie visuelle: Lien entre les éléments </vt:lpstr>
      <vt:lpstr>Présentation PowerPoint</vt:lpstr>
      <vt:lpstr>Présentation PowerPoint</vt:lpstr>
      <vt:lpstr>Design               Des                                              Formulaires  </vt:lpstr>
      <vt:lpstr>Les formulaires Donner du contraste aux champs  </vt:lpstr>
      <vt:lpstr>Les formulaires Libellés clairs et courts </vt:lpstr>
      <vt:lpstr>Les formulaires Longueur appropriée aux champs </vt:lpstr>
      <vt:lpstr>Les formulaires Longueur appropriée aux champs </vt:lpstr>
      <vt:lpstr>Les formulaires Entrer par défaut la valeur la plus courante </vt:lpstr>
      <vt:lpstr>Les formulaires Bon feedback sur les erreurs </vt:lpstr>
      <vt:lpstr>Les formulaires Les champs obligatoires </vt:lpstr>
      <vt:lpstr>Les formulaires Aligner les champs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/ UX design</dc:title>
  <dc:creator>Matthieu BARDA</dc:creator>
  <cp:lastModifiedBy>Matthieu BARDA</cp:lastModifiedBy>
  <cp:revision>20</cp:revision>
  <dcterms:created xsi:type="dcterms:W3CDTF">2022-06-16T22:12:45Z</dcterms:created>
  <dcterms:modified xsi:type="dcterms:W3CDTF">2022-12-21T11:39:25Z</dcterms:modified>
</cp:coreProperties>
</file>